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8" r:id="rId3"/>
    <p:sldId id="257"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08" y="-14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3.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79619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412591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149714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513171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0047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870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19709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3966417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2730858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1848734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CACE073-3D88-4D95-8ADE-56CB5EA3C347}" type="slidenum">
              <a:rPr lang="en-CA" smtClean="0"/>
              <a:t>‹#›</a:t>
            </a:fld>
            <a:endParaRPr lang="en-CA"/>
          </a:p>
        </p:txBody>
      </p:sp>
    </p:spTree>
    <p:extLst>
      <p:ext uri="{BB962C8B-B14F-4D97-AF65-F5344CB8AC3E}">
        <p14:creationId xmlns:p14="http://schemas.microsoft.com/office/powerpoint/2010/main" val="415224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973C2730-CB62-49DE-BBEF-90EF28A8FC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34789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755F465-6104-4497-BD93-5E5962CDD9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101167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B0F5EE87-4C72-48C5-BD09-3F2FA82A4D6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572888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716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1552F7B3-DD6E-49FA-B67A-0E0C400ADB2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68125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33996D18-7B41-4766-813E-18DA804F1D39}"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135505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ACA7632-CB79-4544-9A1A-F66FD4A2407D}"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35379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1CF68C0-871B-4B8A-B977-920774D66386}"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43839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28661AA2-5FBE-46C5-8C57-68512E9728C3}"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74183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958D4F0-F60C-4352-9A3B-F0C8861AB74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673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4E4048A-005B-469B-9EE9-8F098E423CB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3712075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85900"/>
            <a:ext cx="2057400" cy="5111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5900"/>
            <a:ext cx="6019800"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9225A54-C92B-465F-BE7E-91A637CFFBE1}" type="slidenum">
              <a:rPr lang="en-CA">
                <a:solidFill>
                  <a:srgbClr val="000000"/>
                </a:solidFill>
              </a:rPr>
              <a:pPr/>
              <a:t>‹#›</a:t>
            </a:fld>
            <a:endParaRPr lang="en-CA">
              <a:solidFill>
                <a:srgbClr val="000000"/>
              </a:solidFill>
            </a:endParaRPr>
          </a:p>
        </p:txBody>
      </p:sp>
    </p:spTree>
    <p:extLst>
      <p:ext uri="{BB962C8B-B14F-4D97-AF65-F5344CB8AC3E}">
        <p14:creationId xmlns:p14="http://schemas.microsoft.com/office/powerpoint/2010/main" val="147636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CACE073-3D88-4D95-8ADE-56CB5EA3C347}" type="slidenum">
              <a:rPr lang="en-CA" smtClean="0"/>
              <a:t>‹#›</a:t>
            </a:fld>
            <a:endParaRPr lang="en-CA"/>
          </a:p>
        </p:txBody>
      </p:sp>
    </p:spTree>
    <p:extLst>
      <p:ext uri="{BB962C8B-B14F-4D97-AF65-F5344CB8AC3E}">
        <p14:creationId xmlns:p14="http://schemas.microsoft.com/office/powerpoint/2010/main" val="1128016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248"/>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5890" name="Rectangle 2"/>
          <p:cNvSpPr>
            <a:spLocks noGrp="1" noChangeArrowheads="1"/>
          </p:cNvSpPr>
          <p:nvPr>
            <p:ph type="title"/>
          </p:nvPr>
        </p:nvSpPr>
        <p:spPr bwMode="auto">
          <a:xfrm>
            <a:off x="457200" y="1485900"/>
            <a:ext cx="8229600" cy="5746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65891" name="Rectangle 3"/>
          <p:cNvSpPr>
            <a:spLocks noGrp="1" noChangeArrowheads="1"/>
          </p:cNvSpPr>
          <p:nvPr>
            <p:ph type="body" idx="1"/>
          </p:nvPr>
        </p:nvSpPr>
        <p:spPr bwMode="auto">
          <a:xfrm>
            <a:off x="457200" y="2071688"/>
            <a:ext cx="82296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65892" name="Rectangle 4"/>
          <p:cNvSpPr>
            <a:spLocks noGrp="1" noChangeArrowheads="1"/>
          </p:cNvSpPr>
          <p:nvPr>
            <p:ph type="sldNum" sz="quarter" idx="4"/>
          </p:nvPr>
        </p:nvSpPr>
        <p:spPr bwMode="auto">
          <a:xfrm>
            <a:off x="8316913" y="6545263"/>
            <a:ext cx="73025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defTabSz="457200" fontAlgn="base">
              <a:spcBef>
                <a:spcPct val="0"/>
              </a:spcBef>
              <a:spcAft>
                <a:spcPct val="0"/>
              </a:spcAft>
            </a:pPr>
            <a:fld id="{EBC148AA-0D75-4A2D-BF81-0AF56140E0EC}" type="slidenum">
              <a:rPr lang="en-CA">
                <a:solidFill>
                  <a:srgbClr val="000000"/>
                </a:solidFill>
                <a:cs typeface="Arial" charset="0"/>
              </a:rPr>
              <a:pPr defTabSz="457200" fontAlgn="base">
                <a:spcBef>
                  <a:spcPct val="0"/>
                </a:spcBef>
                <a:spcAft>
                  <a:spcPct val="0"/>
                </a:spcAft>
              </a:pPr>
              <a:t>‹#›</a:t>
            </a:fld>
            <a:endParaRPr lang="en-CA">
              <a:solidFill>
                <a:srgbClr val="000000"/>
              </a:solidFill>
              <a:cs typeface="Arial" charset="0"/>
            </a:endParaRPr>
          </a:p>
        </p:txBody>
      </p:sp>
    </p:spTree>
    <p:extLst>
      <p:ext uri="{BB962C8B-B14F-4D97-AF65-F5344CB8AC3E}">
        <p14:creationId xmlns:p14="http://schemas.microsoft.com/office/powerpoint/2010/main" val="2750654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CE Slides_Square-2.jpg"/>
          <p:cNvPicPr>
            <a:picLocks noChangeAspect="1"/>
          </p:cNvPicPr>
          <p:nvPr/>
        </p:nvPicPr>
        <p:blipFill>
          <a:blip r:embed="rId2"/>
          <a:srcRect/>
          <a:stretch>
            <a:fillRect/>
          </a:stretch>
        </p:blipFill>
        <p:spPr bwMode="auto">
          <a:xfrm>
            <a:off x="0" y="0"/>
            <a:ext cx="9144000" cy="6896100"/>
          </a:xfrm>
          <a:prstGeom prst="rect">
            <a:avLst/>
          </a:prstGeom>
          <a:noFill/>
          <a:ln w="9525">
            <a:noFill/>
            <a:miter lim="800000"/>
            <a:headEnd/>
            <a:tailEnd/>
          </a:ln>
        </p:spPr>
      </p:pic>
      <p:sp>
        <p:nvSpPr>
          <p:cNvPr id="26626" name="Title 1"/>
          <p:cNvSpPr>
            <a:spLocks noGrp="1"/>
          </p:cNvSpPr>
          <p:nvPr>
            <p:ph type="ctrTitle"/>
          </p:nvPr>
        </p:nvSpPr>
        <p:spPr/>
        <p:txBody>
          <a:bodyPr>
            <a:normAutofit/>
          </a:bodyPr>
          <a:lstStyle/>
          <a:p>
            <a:pPr eaLnBrk="1" hangingPunct="1"/>
            <a:r>
              <a:rPr lang="en-US" sz="4000" b="1" dirty="0" smtClean="0">
                <a:solidFill>
                  <a:schemeClr val="bg1"/>
                </a:solidFill>
              </a:rPr>
              <a:t>Bio &amp; Conflict of Interest Statement</a:t>
            </a:r>
            <a:endParaRPr lang="en-CA" sz="4000" b="1" dirty="0" smtClean="0">
              <a:solidFill>
                <a:schemeClr val="bg1"/>
              </a:solidFill>
            </a:endParaRPr>
          </a:p>
        </p:txBody>
      </p:sp>
      <p:sp>
        <p:nvSpPr>
          <p:cNvPr id="2" name="TextBox 1"/>
          <p:cNvSpPr txBox="1"/>
          <p:nvPr/>
        </p:nvSpPr>
        <p:spPr>
          <a:xfrm>
            <a:off x="5867400" y="4876800"/>
            <a:ext cx="184731" cy="369332"/>
          </a:xfrm>
          <a:prstGeom prst="rect">
            <a:avLst/>
          </a:prstGeom>
          <a:noFill/>
        </p:spPr>
        <p:txBody>
          <a:bodyPr wrap="none" rtlCol="0">
            <a:spAutoFit/>
          </a:bodyPr>
          <a:lstStyle/>
          <a:p>
            <a:endParaRPr lang="en-CA" dirty="0">
              <a:solidFill>
                <a:srgbClr val="000000"/>
              </a:solidFill>
            </a:endParaRPr>
          </a:p>
        </p:txBody>
      </p:sp>
      <p:sp>
        <p:nvSpPr>
          <p:cNvPr id="3" name="Subtitle 2"/>
          <p:cNvSpPr>
            <a:spLocks noGrp="1"/>
          </p:cNvSpPr>
          <p:nvPr>
            <p:ph type="subTitle" idx="1"/>
          </p:nvPr>
        </p:nvSpPr>
        <p:spPr/>
        <p:txBody>
          <a:bodyPr/>
          <a:lstStyle/>
          <a:p>
            <a:r>
              <a:rPr lang="en-CA" b="1" dirty="0" smtClean="0"/>
              <a:t>Dr. Robert Morgan</a:t>
            </a:r>
            <a:endParaRPr lang="en-CA" b="1" dirty="0"/>
          </a:p>
        </p:txBody>
      </p:sp>
    </p:spTree>
    <p:extLst>
      <p:ext uri="{BB962C8B-B14F-4D97-AF65-F5344CB8AC3E}">
        <p14:creationId xmlns:p14="http://schemas.microsoft.com/office/powerpoint/2010/main" val="2706088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74675"/>
          </a:xfrm>
        </p:spPr>
        <p:txBody>
          <a:bodyPr/>
          <a:lstStyle/>
          <a:p>
            <a:r>
              <a:rPr lang="en-CA" dirty="0" smtClean="0"/>
              <a:t>Bio</a:t>
            </a:r>
            <a:endParaRPr lang="en-CA" dirty="0"/>
          </a:p>
        </p:txBody>
      </p:sp>
      <p:sp>
        <p:nvSpPr>
          <p:cNvPr id="3" name="Content Placeholder 2"/>
          <p:cNvSpPr>
            <a:spLocks noGrp="1"/>
          </p:cNvSpPr>
          <p:nvPr>
            <p:ph idx="1"/>
          </p:nvPr>
        </p:nvSpPr>
        <p:spPr>
          <a:xfrm>
            <a:off x="251520" y="1484784"/>
            <a:ext cx="8640960" cy="5184576"/>
          </a:xfrm>
        </p:spPr>
        <p:txBody>
          <a:bodyPr/>
          <a:lstStyle/>
          <a:p>
            <a:pPr marL="0" indent="0">
              <a:buNone/>
            </a:pPr>
            <a:r>
              <a:rPr lang="en-US" sz="2100" dirty="0"/>
              <a:t>Robert D. Morgan completed his Ph.D. in counseling psychology at Oklahoma State University and a postdoctoral fellowship in forensic psychology in the Department of Psychiatry at the University of Missouri-Kansas City and the Missouri Department of Mental Health. He is currently the John G. Skelton, Jr. Regents Endowed Professor in Psychology, Director of the Institute for Forensic Science, and Chair, Department of Psychological Sciences at Texas Tech University. Dr. Morgan’s research and scholarly activities include treatment and assessment of justice involved persons with mental illness, forensic mental health assessment, and professional development and training issues. His research has been funded by the National Institute of Mental Health and the National Institute of Justice. He has authored or co-authored over 75 articles, chapters and books. He has provided forensic mental health services at the request of courts, defense, and prosecution, and consults with state and private correctional agencies to inform practice</a:t>
            </a:r>
            <a:r>
              <a:rPr lang="en-US" sz="2100" dirty="0" smtClean="0"/>
              <a:t>.</a:t>
            </a:r>
            <a:endParaRPr lang="en-CA" sz="2100" dirty="0"/>
          </a:p>
        </p:txBody>
      </p:sp>
    </p:spTree>
    <p:extLst>
      <p:ext uri="{BB962C8B-B14F-4D97-AF65-F5344CB8AC3E}">
        <p14:creationId xmlns:p14="http://schemas.microsoft.com/office/powerpoint/2010/main" val="799976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74675"/>
          </a:xfrm>
        </p:spPr>
        <p:txBody>
          <a:bodyPr/>
          <a:lstStyle/>
          <a:p>
            <a:r>
              <a:rPr lang="en-CA" dirty="0" smtClean="0"/>
              <a:t>Conflict of Interest Statement</a:t>
            </a:r>
            <a:endParaRPr lang="en-CA" dirty="0"/>
          </a:p>
        </p:txBody>
      </p:sp>
      <p:sp>
        <p:nvSpPr>
          <p:cNvPr id="3" name="Content Placeholder 2"/>
          <p:cNvSpPr>
            <a:spLocks noGrp="1"/>
          </p:cNvSpPr>
          <p:nvPr>
            <p:ph idx="1"/>
          </p:nvPr>
        </p:nvSpPr>
        <p:spPr>
          <a:xfrm>
            <a:off x="457200" y="1484784"/>
            <a:ext cx="8229600" cy="4824536"/>
          </a:xfrm>
        </p:spPr>
        <p:txBody>
          <a:bodyPr/>
          <a:lstStyle/>
          <a:p>
            <a:pPr marL="0" indent="0">
              <a:buNone/>
            </a:pPr>
            <a:r>
              <a:rPr lang="en-CA" dirty="0"/>
              <a:t>The following course modules </a:t>
            </a:r>
            <a:r>
              <a:rPr lang="en-CA" dirty="0" smtClean="0"/>
              <a:t>presented by Dr. Robert Morgan are </a:t>
            </a:r>
            <a:r>
              <a:rPr lang="en-CA" dirty="0"/>
              <a:t>intended to provide an overview of </a:t>
            </a:r>
            <a:r>
              <a:rPr lang="en-CA" dirty="0" smtClean="0"/>
              <a:t>evidence-based correctional practice for managing and treating offenders with mental illness. </a:t>
            </a:r>
            <a:r>
              <a:rPr lang="en-CA" dirty="0"/>
              <a:t>As a CE course, these modules are intended as an overview only, and not an in-depth review. Individuals interested in more comprehensive coverage of </a:t>
            </a:r>
            <a:r>
              <a:rPr lang="en-CA" dirty="0" smtClean="0"/>
              <a:t>these topics are </a:t>
            </a:r>
            <a:r>
              <a:rPr lang="en-CA" dirty="0"/>
              <a:t>encouraged to pursue further formal training, such as that offered through a university or specialized training </a:t>
            </a:r>
            <a:r>
              <a:rPr lang="en-CA" dirty="0" smtClean="0"/>
              <a:t>program.</a:t>
            </a:r>
          </a:p>
          <a:p>
            <a:pPr marL="0" indent="0">
              <a:buNone/>
            </a:pPr>
            <a:endParaRPr lang="en-CA" dirty="0"/>
          </a:p>
          <a:p>
            <a:pPr marL="0" indent="0">
              <a:buNone/>
            </a:pPr>
            <a:r>
              <a:rPr lang="en-CA" dirty="0" smtClean="0"/>
              <a:t>Neither </a:t>
            </a:r>
            <a:r>
              <a:rPr lang="en-CA" dirty="0"/>
              <a:t>the CPA nor </a:t>
            </a:r>
            <a:r>
              <a:rPr lang="en-CA" dirty="0" smtClean="0"/>
              <a:t>Dr. Robert Morgan receives </a:t>
            </a:r>
            <a:r>
              <a:rPr lang="en-CA" dirty="0"/>
              <a:t>any commercial support for this CE program. Any opinions presented in </a:t>
            </a:r>
            <a:r>
              <a:rPr lang="en-CA" dirty="0" smtClean="0"/>
              <a:t>this </a:t>
            </a:r>
            <a:r>
              <a:rPr lang="en-CA" dirty="0"/>
              <a:t>course are </a:t>
            </a:r>
            <a:r>
              <a:rPr lang="en-CA" dirty="0" smtClean="0"/>
              <a:t>solely Dr. Morgan’s.</a:t>
            </a:r>
            <a:endParaRPr lang="en-CA" dirty="0"/>
          </a:p>
        </p:txBody>
      </p:sp>
    </p:spTree>
    <p:extLst>
      <p:ext uri="{BB962C8B-B14F-4D97-AF65-F5344CB8AC3E}">
        <p14:creationId xmlns:p14="http://schemas.microsoft.com/office/powerpoint/2010/main" val="1353794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inal Template">
  <a:themeElements>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sychopharm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sychopharm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sychopharm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sychopharm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sychopharm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sychopharm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sychopharm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sychopharm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sychopharm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sychopharm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sychopharm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sychopharm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sychopharm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Final Template</Template>
  <TotalTime>9</TotalTime>
  <Words>293</Words>
  <Application>Microsoft Office PowerPoint</Application>
  <PresentationFormat>On-screen Show (4:3)</PresentationFormat>
  <Paragraphs>8</Paragraphs>
  <Slides>3</Slides>
  <Notes>0</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Final Template</vt:lpstr>
      <vt:lpstr>1_Final Template</vt:lpstr>
      <vt:lpstr>Bio &amp; Conflict of Interest Statement</vt:lpstr>
      <vt:lpstr>Bio</vt:lpstr>
      <vt:lpstr>Conflict of Interest Statement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 &amp; Conflict of Interest Statement</dc:title>
  <dc:creator>Matt Murdoch</dc:creator>
  <cp:lastModifiedBy>Matt Murdoch</cp:lastModifiedBy>
  <cp:revision>1</cp:revision>
  <dcterms:created xsi:type="dcterms:W3CDTF">2016-02-04T19:20:59Z</dcterms:created>
  <dcterms:modified xsi:type="dcterms:W3CDTF">2016-02-04T19:30:58Z</dcterms:modified>
</cp:coreProperties>
</file>